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431"/>
    <a:srgbClr val="0000FF"/>
    <a:srgbClr val="FFFF99"/>
    <a:srgbClr val="BFF6BC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FF0000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ie/url?sa=i&amp;rct=j&amp;q=&amp;esrc=s&amp;source=images&amp;cd=&amp;cad=rja&amp;uact=8&amp;ved=0CAcQjRw&amp;url=http://evolution.berkeley.edu/evolibrary/news/080401_mrsa&amp;ei=ZeBiVafHGMKc7gbUtoOwBA&amp;bvm=bv.93990622,d.ZGU&amp;psig=AFQjCNGcrz2ygUwUKd2_vTVchkrsUwmmaw&amp;ust=143262970112819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Genetic Control of Metabolism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Engineering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These organisms can have genes which allow them to produce animal or plant proteins useful to humans.</a:t>
            </a:r>
          </a:p>
          <a:p>
            <a:r>
              <a:rPr lang="en-GB" dirty="0" smtClean="0"/>
              <a:t>They may have genes which causes them to secrete their product directly into the culture medium which means it can be recovered easily.</a:t>
            </a:r>
          </a:p>
          <a:p>
            <a:r>
              <a:rPr lang="en-GB" dirty="0" smtClean="0"/>
              <a:t>They may also have genes inserted which means they cannot survive in the ‘wild’.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of Gene Expression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Genetic engineers can find particular genes which code for desirable traits.</a:t>
            </a:r>
          </a:p>
          <a:p>
            <a:r>
              <a:rPr lang="en-GB" dirty="0" smtClean="0"/>
              <a:t>This gene can then be inserted into a DNA vector and then put into a bacterial cell.</a:t>
            </a:r>
          </a:p>
          <a:p>
            <a:r>
              <a:rPr lang="en-GB" dirty="0" smtClean="0"/>
              <a:t>This bacterial cell then has the capabilities of the original gene.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order to cut the gene out of the DNA a restriction endonuclease is used.</a:t>
            </a:r>
          </a:p>
          <a:p>
            <a:r>
              <a:rPr lang="en-GB" dirty="0" smtClean="0"/>
              <a:t>Each restriction endonuclease recognises its own restriction site which is a short sequence of DNA bases.</a:t>
            </a:r>
          </a:p>
          <a:p>
            <a:r>
              <a:rPr lang="en-GB" dirty="0" smtClean="0"/>
              <a:t>The enzyme then cuts the DNA every time that sequence occurs.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9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of gene expression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13</a:t>
            </a:fld>
            <a:endParaRPr lang="en-GB"/>
          </a:p>
        </p:txBody>
      </p:sp>
      <p:grpSp>
        <p:nvGrpSpPr>
          <p:cNvPr id="144" name="Group 143"/>
          <p:cNvGrpSpPr/>
          <p:nvPr/>
        </p:nvGrpSpPr>
        <p:grpSpPr>
          <a:xfrm>
            <a:off x="168419" y="1884933"/>
            <a:ext cx="8735524" cy="421415"/>
            <a:chOff x="168419" y="1884933"/>
            <a:chExt cx="8735524" cy="421415"/>
          </a:xfrm>
        </p:grpSpPr>
        <p:sp>
          <p:nvSpPr>
            <p:cNvPr id="7" name="Rectangle 6"/>
            <p:cNvSpPr/>
            <p:nvPr/>
          </p:nvSpPr>
          <p:spPr>
            <a:xfrm>
              <a:off x="323528" y="1884933"/>
              <a:ext cx="8433320" cy="7200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899592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051992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204392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356792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09192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658144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810544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62944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115344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67744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41176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6416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71656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86896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02136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170312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322712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475112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627512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779912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92392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7632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22872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38112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3352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68248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83488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98728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13968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29208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436096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588496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740896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893296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045696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1946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3470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4994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6518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8042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352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7592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2832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8072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9566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1090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2614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4138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56280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71520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86760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802000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8172400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2996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84520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6044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756848" y="1956941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68419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27553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29793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80913" y="2026242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78673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62949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433609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813101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673203" y="2026242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522083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274475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123355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735849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886969" y="2026242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584729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964221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469005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317885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026867" y="2026242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166765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620125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804248" y="2026242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825877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338675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211829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071931" y="2026242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920811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74757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523637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779259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287251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013815" y="2026242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304833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136131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8153713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8615081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976997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862695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888523" y="2026242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187555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930379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8463967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091067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081499" y="2026242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242187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03561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958067" y="2029349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552441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737403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497809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393307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648929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372517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446385" y="2026242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221397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028421" y="2026242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86283" y="2026242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168419" y="2668270"/>
            <a:ext cx="8678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If we use restriction enzyme J on the above piece of DNA which will cut when </a:t>
            </a:r>
          </a:p>
          <a:p>
            <a:r>
              <a:rPr lang="en-GB" dirty="0" smtClean="0">
                <a:latin typeface="Comic Sans MS" pitchFamily="66" charset="0"/>
              </a:rPr>
              <a:t>it finds the restriction sequence ATTC, it will cut this piece in two places.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>
            <a:off x="3678428" y="2276872"/>
            <a:ext cx="6012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6419000" y="2276872"/>
            <a:ext cx="6012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/>
          <p:cNvGrpSpPr/>
          <p:nvPr/>
        </p:nvGrpSpPr>
        <p:grpSpPr>
          <a:xfrm>
            <a:off x="3693730" y="1204951"/>
            <a:ext cx="556563" cy="679982"/>
            <a:chOff x="3693730" y="1204951"/>
            <a:chExt cx="556563" cy="679982"/>
          </a:xfrm>
        </p:grpSpPr>
        <p:cxnSp>
          <p:nvCxnSpPr>
            <p:cNvPr id="150" name="Straight Arrow Connector 149"/>
            <p:cNvCxnSpPr/>
            <p:nvPr/>
          </p:nvCxnSpPr>
          <p:spPr>
            <a:xfrm>
              <a:off x="3979064" y="1556792"/>
              <a:ext cx="0" cy="328141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/>
            <p:cNvSpPr txBox="1"/>
            <p:nvPr/>
          </p:nvSpPr>
          <p:spPr>
            <a:xfrm>
              <a:off x="3693730" y="1204951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Cut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6442443" y="1196752"/>
            <a:ext cx="556563" cy="688181"/>
            <a:chOff x="6442443" y="1196752"/>
            <a:chExt cx="556563" cy="688181"/>
          </a:xfrm>
        </p:grpSpPr>
        <p:cxnSp>
          <p:nvCxnSpPr>
            <p:cNvPr id="151" name="Straight Arrow Connector 150"/>
            <p:cNvCxnSpPr/>
            <p:nvPr/>
          </p:nvCxnSpPr>
          <p:spPr>
            <a:xfrm>
              <a:off x="6722123" y="1556792"/>
              <a:ext cx="0" cy="328141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6442443" y="119675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Cut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194038" y="3789040"/>
            <a:ext cx="8666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If we use restriction enzyme K on the above piece of DNA which will cut when </a:t>
            </a:r>
          </a:p>
          <a:p>
            <a:r>
              <a:rPr lang="en-GB" dirty="0" smtClean="0">
                <a:latin typeface="Comic Sans MS" pitchFamily="66" charset="0"/>
              </a:rPr>
              <a:t>it finds the restriction sequence TATA, it will cut this piece in two different </a:t>
            </a:r>
          </a:p>
          <a:p>
            <a:r>
              <a:rPr lang="en-GB" dirty="0" smtClean="0">
                <a:latin typeface="Comic Sans MS" pitchFamily="66" charset="0"/>
              </a:rPr>
              <a:t>places.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4906832" y="2268673"/>
            <a:ext cx="6012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Group 166"/>
          <p:cNvGrpSpPr/>
          <p:nvPr/>
        </p:nvGrpSpPr>
        <p:grpSpPr>
          <a:xfrm>
            <a:off x="4922134" y="1196752"/>
            <a:ext cx="556563" cy="679982"/>
            <a:chOff x="4922134" y="1196752"/>
            <a:chExt cx="556563" cy="679982"/>
          </a:xfrm>
        </p:grpSpPr>
        <p:cxnSp>
          <p:nvCxnSpPr>
            <p:cNvPr id="156" name="Straight Arrow Connector 155"/>
            <p:cNvCxnSpPr/>
            <p:nvPr/>
          </p:nvCxnSpPr>
          <p:spPr>
            <a:xfrm>
              <a:off x="5207468" y="1548593"/>
              <a:ext cx="0" cy="328141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/>
            <p:cNvSpPr txBox="1"/>
            <p:nvPr/>
          </p:nvSpPr>
          <p:spPr>
            <a:xfrm>
              <a:off x="4922134" y="119675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Cut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158" name="Straight Connector 157"/>
          <p:cNvCxnSpPr/>
          <p:nvPr/>
        </p:nvCxnSpPr>
        <p:spPr>
          <a:xfrm>
            <a:off x="7323205" y="2268673"/>
            <a:ext cx="6012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>
            <a:off x="7338507" y="1196752"/>
            <a:ext cx="556563" cy="679982"/>
            <a:chOff x="7338507" y="1196752"/>
            <a:chExt cx="556563" cy="679982"/>
          </a:xfrm>
        </p:grpSpPr>
        <p:cxnSp>
          <p:nvCxnSpPr>
            <p:cNvPr id="159" name="Straight Arrow Connector 158"/>
            <p:cNvCxnSpPr/>
            <p:nvPr/>
          </p:nvCxnSpPr>
          <p:spPr>
            <a:xfrm>
              <a:off x="7623841" y="1548593"/>
              <a:ext cx="0" cy="328141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/>
            <p:nvPr/>
          </p:nvSpPr>
          <p:spPr>
            <a:xfrm>
              <a:off x="7338507" y="119675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Cut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224964" y="5013176"/>
            <a:ext cx="8678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If we use restriction enzyme L on the above piece of DNA which will cut when </a:t>
            </a:r>
          </a:p>
          <a:p>
            <a:r>
              <a:rPr lang="en-GB" dirty="0" smtClean="0">
                <a:latin typeface="Comic Sans MS" pitchFamily="66" charset="0"/>
              </a:rPr>
              <a:t>it finds the restriction sequence GCTC, it will cut this piece in only 1 place.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>
            <a:off x="662302" y="2268673"/>
            <a:ext cx="6012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9" name="Group 168"/>
          <p:cNvGrpSpPr/>
          <p:nvPr/>
        </p:nvGrpSpPr>
        <p:grpSpPr>
          <a:xfrm>
            <a:off x="677604" y="1196752"/>
            <a:ext cx="556563" cy="679982"/>
            <a:chOff x="677604" y="1196752"/>
            <a:chExt cx="556563" cy="679982"/>
          </a:xfrm>
        </p:grpSpPr>
        <p:cxnSp>
          <p:nvCxnSpPr>
            <p:cNvPr id="163" name="Straight Arrow Connector 162"/>
            <p:cNvCxnSpPr/>
            <p:nvPr/>
          </p:nvCxnSpPr>
          <p:spPr>
            <a:xfrm>
              <a:off x="962938" y="1548593"/>
              <a:ext cx="0" cy="328141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TextBox 163"/>
            <p:cNvSpPr txBox="1"/>
            <p:nvPr/>
          </p:nvSpPr>
          <p:spPr>
            <a:xfrm>
              <a:off x="677604" y="119675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Cut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959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54" grpId="0"/>
      <p:bldP spid="1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Depending on where the endonuclease cuts the DNA, either ‘blunt ends’ or ‘sticky ends’ may be produced.</a:t>
            </a:r>
          </a:p>
          <a:p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14</a:t>
            </a:fld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66248" y="4392584"/>
            <a:ext cx="1933544" cy="836616"/>
            <a:chOff x="766248" y="4392584"/>
            <a:chExt cx="1933544" cy="836616"/>
          </a:xfrm>
        </p:grpSpPr>
        <p:grpSp>
          <p:nvGrpSpPr>
            <p:cNvPr id="123" name="Group 122"/>
            <p:cNvGrpSpPr/>
            <p:nvPr/>
          </p:nvGrpSpPr>
          <p:grpSpPr>
            <a:xfrm>
              <a:off x="766248" y="4392584"/>
              <a:ext cx="1933544" cy="418308"/>
              <a:chOff x="168419" y="3501008"/>
              <a:chExt cx="1933544" cy="418308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23528" y="3501008"/>
                <a:ext cx="1640693" cy="7200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899592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051992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204392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356792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509192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658144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810544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962944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23528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475928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28328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80728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168419" y="3642317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A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27553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T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629793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G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780913" y="3642317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78673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T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362949" y="3642317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A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813101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G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673203" y="3642317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522083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T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211829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G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071931" y="3642317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920811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774931" y="4810892"/>
              <a:ext cx="1923926" cy="418308"/>
              <a:chOff x="630915" y="3919316"/>
              <a:chExt cx="1923926" cy="418308"/>
            </a:xfrm>
          </p:grpSpPr>
          <p:sp>
            <p:nvSpPr>
              <p:cNvPr id="125" name="Rectangle 124"/>
              <p:cNvSpPr/>
              <p:nvPr/>
            </p:nvSpPr>
            <p:spPr>
              <a:xfrm rot="10800000">
                <a:off x="768657" y="4265616"/>
                <a:ext cx="1640693" cy="7200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6" name="Straight Connector 125"/>
              <p:cNvCxnSpPr/>
              <p:nvPr/>
            </p:nvCxnSpPr>
            <p:spPr>
              <a:xfrm rot="10800000">
                <a:off x="1833286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0800000">
                <a:off x="1680886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0800000">
                <a:off x="1528486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0800000">
                <a:off x="1376086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1223686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0800000">
                <a:off x="1074734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922334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0800000">
                <a:off x="769934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0800000">
                <a:off x="2409350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0800000">
                <a:off x="2256950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0800000">
                <a:off x="2104550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1952150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TextBox 137"/>
              <p:cNvSpPr txBox="1"/>
              <p:nvPr/>
            </p:nvSpPr>
            <p:spPr>
              <a:xfrm>
                <a:off x="2277201" y="3919316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C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2116463" y="391931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G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814223" y="391931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T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1674325" y="3919316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965343" y="3919316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A</a:t>
                </a: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1073053" y="3919316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630915" y="391931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T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782035" y="3919316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A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921933" y="3919316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A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1232187" y="393305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G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383307" y="3919316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A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1523205" y="391931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G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</p:grpSp>
      </p:grpSp>
      <p:sp>
        <p:nvSpPr>
          <p:cNvPr id="151" name="TextBox 150"/>
          <p:cNvSpPr txBox="1"/>
          <p:nvPr/>
        </p:nvSpPr>
        <p:spPr>
          <a:xfrm>
            <a:off x="914686" y="3228385"/>
            <a:ext cx="191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e.g. ‘sticky ends’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1156383" y="3701197"/>
            <a:ext cx="556563" cy="679982"/>
            <a:chOff x="677604" y="1196752"/>
            <a:chExt cx="556563" cy="679982"/>
          </a:xfrm>
        </p:grpSpPr>
        <p:cxnSp>
          <p:nvCxnSpPr>
            <p:cNvPr id="153" name="Straight Arrow Connector 152"/>
            <p:cNvCxnSpPr/>
            <p:nvPr/>
          </p:nvCxnSpPr>
          <p:spPr>
            <a:xfrm>
              <a:off x="962938" y="1548593"/>
              <a:ext cx="0" cy="328141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/>
            <p:cNvSpPr txBox="1"/>
            <p:nvPr/>
          </p:nvSpPr>
          <p:spPr>
            <a:xfrm>
              <a:off x="677604" y="119675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Cut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751290" y="5232021"/>
            <a:ext cx="556563" cy="737264"/>
            <a:chOff x="4355976" y="4563944"/>
            <a:chExt cx="556563" cy="737264"/>
          </a:xfrm>
        </p:grpSpPr>
        <p:cxnSp>
          <p:nvCxnSpPr>
            <p:cNvPr id="156" name="Straight Arrow Connector 155"/>
            <p:cNvCxnSpPr/>
            <p:nvPr/>
          </p:nvCxnSpPr>
          <p:spPr>
            <a:xfrm flipH="1" flipV="1">
              <a:off x="4634257" y="4563944"/>
              <a:ext cx="7053" cy="377224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/>
            <p:cNvSpPr txBox="1"/>
            <p:nvPr/>
          </p:nvSpPr>
          <p:spPr>
            <a:xfrm>
              <a:off x="4355976" y="493187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Cut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4211960" y="4386370"/>
            <a:ext cx="1329733" cy="836616"/>
            <a:chOff x="4211960" y="4386370"/>
            <a:chExt cx="1329733" cy="836616"/>
          </a:xfrm>
        </p:grpSpPr>
        <p:sp>
          <p:nvSpPr>
            <p:cNvPr id="162" name="Rectangle 161"/>
            <p:cNvSpPr/>
            <p:nvPr/>
          </p:nvSpPr>
          <p:spPr>
            <a:xfrm>
              <a:off x="4367070" y="4386370"/>
              <a:ext cx="457200" cy="7200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1" name="Straight Connector 170"/>
            <p:cNvCxnSpPr/>
            <p:nvPr/>
          </p:nvCxnSpPr>
          <p:spPr>
            <a:xfrm>
              <a:off x="4367069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4519469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4671869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4824269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74"/>
            <p:cNvSpPr txBox="1"/>
            <p:nvPr/>
          </p:nvSpPr>
          <p:spPr>
            <a:xfrm>
              <a:off x="4211960" y="4527679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4371094" y="4527679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673334" y="4527679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522214" y="4527679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88" name="Rectangle 187"/>
            <p:cNvSpPr/>
            <p:nvPr/>
          </p:nvSpPr>
          <p:spPr>
            <a:xfrm rot="10800000">
              <a:off x="4358384" y="5150977"/>
              <a:ext cx="1064629" cy="7200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9" name="Straight Connector 188"/>
            <p:cNvCxnSpPr/>
            <p:nvPr/>
          </p:nvCxnSpPr>
          <p:spPr>
            <a:xfrm rot="10800000">
              <a:off x="5423014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0800000">
              <a:off x="5270614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10800000">
              <a:off x="5118214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10800000">
              <a:off x="4965814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0800000">
              <a:off x="4813414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0800000">
              <a:off x="4664462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rot="10800000">
              <a:off x="4512062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rot="10800000">
              <a:off x="4359662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TextBox 203"/>
            <p:cNvSpPr txBox="1"/>
            <p:nvPr/>
          </p:nvSpPr>
          <p:spPr>
            <a:xfrm>
              <a:off x="5264053" y="4804678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4662781" y="4804678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4220643" y="480467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4371763" y="4804678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4511661" y="4804678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4821915" y="481841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973035" y="4804678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112933" y="480467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5843238" y="4386370"/>
            <a:ext cx="1321050" cy="832196"/>
            <a:chOff x="5843238" y="4386370"/>
            <a:chExt cx="1321050" cy="832196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5961917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6114317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6266717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6419117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6571517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6720469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872869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7014636" y="445837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/>
            <p:cNvSpPr txBox="1"/>
            <p:nvPr/>
          </p:nvSpPr>
          <p:spPr>
            <a:xfrm>
              <a:off x="5843238" y="4527679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6425274" y="4527679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6875426" y="4527679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735528" y="4527679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6584408" y="4527679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6274154" y="4527679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6134256" y="4527679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5983136" y="4527679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10800000">
              <a:off x="7018797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10800000">
              <a:off x="6866397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10800000">
              <a:off x="6713997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rot="10800000">
              <a:off x="6561597" y="507897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TextBox 200"/>
            <p:cNvSpPr txBox="1"/>
            <p:nvPr/>
          </p:nvSpPr>
          <p:spPr>
            <a:xfrm>
              <a:off x="6886648" y="4804678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C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6725910" y="480467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G</a:t>
              </a: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6423670" y="480467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T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6574790" y="4804678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5968165" y="4386370"/>
              <a:ext cx="1051692" cy="7200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Rectangle 213"/>
            <p:cNvSpPr/>
            <p:nvPr/>
          </p:nvSpPr>
          <p:spPr>
            <a:xfrm rot="10800000">
              <a:off x="6561595" y="5146556"/>
              <a:ext cx="458676" cy="720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7" name="TextBox 216"/>
          <p:cNvSpPr txBox="1"/>
          <p:nvPr/>
        </p:nvSpPr>
        <p:spPr>
          <a:xfrm>
            <a:off x="5820846" y="5599953"/>
            <a:ext cx="1481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‘sticky ends’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19" name="Curved Connector 218"/>
          <p:cNvCxnSpPr>
            <a:endCxn id="211" idx="0"/>
          </p:cNvCxnSpPr>
          <p:nvPr/>
        </p:nvCxnSpPr>
        <p:spPr>
          <a:xfrm rot="10800000">
            <a:off x="5121474" y="4804679"/>
            <a:ext cx="1012783" cy="795275"/>
          </a:xfrm>
          <a:prstGeom prst="curvedConnector4">
            <a:avLst>
              <a:gd name="adj1" fmla="val 42672"/>
              <a:gd name="adj2" fmla="val 12874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urved Connector 220"/>
          <p:cNvCxnSpPr/>
          <p:nvPr/>
        </p:nvCxnSpPr>
        <p:spPr>
          <a:xfrm rot="16200000" flipV="1">
            <a:off x="6108021" y="4850869"/>
            <a:ext cx="784613" cy="732139"/>
          </a:xfrm>
          <a:prstGeom prst="curvedConnector3">
            <a:avLst>
              <a:gd name="adj1" fmla="val 2696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38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2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gene expression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15</a:t>
            </a:fld>
            <a:endParaRPr lang="en-GB"/>
          </a:p>
        </p:txBody>
      </p:sp>
      <p:grpSp>
        <p:nvGrpSpPr>
          <p:cNvPr id="128" name="Group 127"/>
          <p:cNvGrpSpPr/>
          <p:nvPr/>
        </p:nvGrpSpPr>
        <p:grpSpPr>
          <a:xfrm>
            <a:off x="1259632" y="3220451"/>
            <a:ext cx="1933544" cy="836616"/>
            <a:chOff x="1259632" y="3220451"/>
            <a:chExt cx="1933544" cy="836616"/>
          </a:xfrm>
        </p:grpSpPr>
        <p:grpSp>
          <p:nvGrpSpPr>
            <p:cNvPr id="7" name="Group 6"/>
            <p:cNvGrpSpPr/>
            <p:nvPr/>
          </p:nvGrpSpPr>
          <p:grpSpPr>
            <a:xfrm>
              <a:off x="1259632" y="3220451"/>
              <a:ext cx="1933544" cy="418308"/>
              <a:chOff x="168419" y="3501008"/>
              <a:chExt cx="1933544" cy="418308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23528" y="3501008"/>
                <a:ext cx="1640693" cy="7200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899592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051992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204392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356792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509192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658144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810544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962944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23528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75928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28328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780728" y="3573016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68419" y="3642317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A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27553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T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29793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G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80913" y="3642317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78673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T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362949" y="3642317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A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813101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G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3203" y="3642317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522083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T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211829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G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071931" y="3642317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920811" y="3642317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T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1268315" y="3638759"/>
              <a:ext cx="1923926" cy="418308"/>
              <a:chOff x="630915" y="3919316"/>
              <a:chExt cx="1923926" cy="418308"/>
            </a:xfrm>
          </p:grpSpPr>
          <p:sp>
            <p:nvSpPr>
              <p:cNvPr id="34" name="Rectangle 33"/>
              <p:cNvSpPr/>
              <p:nvPr/>
            </p:nvSpPr>
            <p:spPr>
              <a:xfrm rot="10800000">
                <a:off x="768657" y="4265616"/>
                <a:ext cx="1640693" cy="7200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10800000">
                <a:off x="1833286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680886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0800000">
                <a:off x="1528486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10800000">
                <a:off x="1376086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10800000">
                <a:off x="1223686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1074734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>
                <a:off x="922334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769934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409350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0800000">
                <a:off x="2256950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2104550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0800000">
                <a:off x="1952150" y="419360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2277201" y="3919316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C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116463" y="391931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G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814223" y="391931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T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4325" y="3919316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965343" y="3919316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A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073053" y="3919316"/>
                <a:ext cx="2776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C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30915" y="391931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T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82035" y="3919316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A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921933" y="3919316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A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232187" y="393305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G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383307" y="3919316"/>
                <a:ext cx="2968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A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523205" y="391931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latin typeface="Comic Sans MS" pitchFamily="66" charset="0"/>
                  </a:rPr>
                  <a:t>G</a:t>
                </a:r>
                <a:endParaRPr lang="en-GB" sz="1200" dirty="0">
                  <a:latin typeface="Comic Sans MS" pitchFamily="66" charset="0"/>
                </a:endParaRPr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1948471" y="2529064"/>
            <a:ext cx="556563" cy="679982"/>
            <a:chOff x="677604" y="1196752"/>
            <a:chExt cx="556563" cy="679982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962938" y="1548593"/>
              <a:ext cx="0" cy="328141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677604" y="119675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Cut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958446" y="4059888"/>
            <a:ext cx="556563" cy="737264"/>
            <a:chOff x="4355976" y="4563944"/>
            <a:chExt cx="556563" cy="737264"/>
          </a:xfrm>
        </p:grpSpPr>
        <p:cxnSp>
          <p:nvCxnSpPr>
            <p:cNvPr id="63" name="Straight Arrow Connector 62"/>
            <p:cNvCxnSpPr/>
            <p:nvPr/>
          </p:nvCxnSpPr>
          <p:spPr>
            <a:xfrm flipH="1" flipV="1">
              <a:off x="4634257" y="4563944"/>
              <a:ext cx="7053" cy="377224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4355976" y="493187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Cut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1265943" y="1984511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e.g. ‘blunt ends’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4942712" y="3223609"/>
            <a:ext cx="1057951" cy="836616"/>
            <a:chOff x="4942712" y="3223609"/>
            <a:chExt cx="1057951" cy="836616"/>
          </a:xfrm>
        </p:grpSpPr>
        <p:sp>
          <p:nvSpPr>
            <p:cNvPr id="67" name="Rectangle 66"/>
            <p:cNvSpPr/>
            <p:nvPr/>
          </p:nvSpPr>
          <p:spPr>
            <a:xfrm>
              <a:off x="5097822" y="3223609"/>
              <a:ext cx="741714" cy="7200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5673885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826285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097821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250221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402621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555021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942712" y="3364918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101846" y="336491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404086" y="336491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555206" y="3364918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252966" y="336491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695104" y="336491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93" name="Rectangle 92"/>
            <p:cNvSpPr/>
            <p:nvPr/>
          </p:nvSpPr>
          <p:spPr>
            <a:xfrm rot="10800000">
              <a:off x="5089137" y="3988217"/>
              <a:ext cx="763088" cy="7200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6" name="Straight Connector 95"/>
            <p:cNvCxnSpPr/>
            <p:nvPr/>
          </p:nvCxnSpPr>
          <p:spPr>
            <a:xfrm rot="10800000">
              <a:off x="5848966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5696566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5544166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0800000">
              <a:off x="5395214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0800000">
              <a:off x="5242814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>
              <a:off x="5090414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5393533" y="3641917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51395" y="3641917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102515" y="3641917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242413" y="3641917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552667" y="3655657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703787" y="3641917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771519" y="3223609"/>
            <a:ext cx="1040841" cy="836616"/>
            <a:chOff x="6771519" y="3223609"/>
            <a:chExt cx="1040841" cy="836616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6914789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067189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7219589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7368541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520941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652075" y="3295617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7073346" y="3364918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A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523498" y="336491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383600" y="3364918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232480" y="336491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922226" y="3364918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774772" y="3364918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cxnSp>
          <p:nvCxnSpPr>
            <p:cNvPr id="94" name="Straight Connector 93"/>
            <p:cNvCxnSpPr/>
            <p:nvPr/>
          </p:nvCxnSpPr>
          <p:spPr>
            <a:xfrm rot="10800000">
              <a:off x="7080172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10800000">
              <a:off x="6917139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7666869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7514469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0800000">
              <a:off x="7362069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0800000">
              <a:off x="7209669" y="3916209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7534720" y="3641917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C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73982" y="3641917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G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071742" y="3641917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T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931844" y="3641917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222862" y="3641917"/>
              <a:ext cx="296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771519" y="3641917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Comic Sans MS" pitchFamily="66" charset="0"/>
                </a:rPr>
                <a:t>G</a:t>
              </a:r>
              <a:endParaRPr lang="en-GB" sz="1200" dirty="0">
                <a:latin typeface="Comic Sans MS" pitchFamily="66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913941" y="3223609"/>
              <a:ext cx="741714" cy="7200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Rectangle 119"/>
            <p:cNvSpPr/>
            <p:nvPr/>
          </p:nvSpPr>
          <p:spPr>
            <a:xfrm rot="10800000">
              <a:off x="6905256" y="3988217"/>
              <a:ext cx="763088" cy="7200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5703787" y="2344398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‘blunt ends’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23" name="Curved Connector 122"/>
          <p:cNvCxnSpPr>
            <a:stCxn id="121" idx="2"/>
            <a:endCxn id="91" idx="3"/>
          </p:cNvCxnSpPr>
          <p:nvPr/>
        </p:nvCxnSpPr>
        <p:spPr>
          <a:xfrm rot="5400000">
            <a:off x="5794159" y="2903537"/>
            <a:ext cx="789688" cy="410074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24"/>
          <p:cNvCxnSpPr>
            <a:stCxn id="121" idx="2"/>
            <a:endCxn id="90" idx="1"/>
          </p:cNvCxnSpPr>
          <p:nvPr/>
        </p:nvCxnSpPr>
        <p:spPr>
          <a:xfrm rot="16200000" flipH="1">
            <a:off x="6189562" y="2918208"/>
            <a:ext cx="789688" cy="38073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1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enzyme used to seal these sticky and blunt ends back together again is called DNA ligase.</a:t>
            </a:r>
          </a:p>
          <a:p>
            <a:r>
              <a:rPr lang="en-GB" dirty="0" smtClean="0"/>
              <a:t>These enzymes are used to seal pieces of DNA into plasmids to make a recombinant plasmid with recombinant DNA.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can then be used as vectors which carry the DNA into another organism, usually a bacterium.</a:t>
            </a:r>
          </a:p>
          <a:p>
            <a:r>
              <a:rPr lang="en-GB" dirty="0" smtClean="0"/>
              <a:t>The plasmid must also have a restriction site which is the part of the plasmid which can be cut open using the same endonuclease used to extract the original gene.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plasmid must also have a marker gene which allows the cells with the plasmid to be easily identified.</a:t>
            </a:r>
          </a:p>
          <a:p>
            <a:r>
              <a:rPr lang="en-GB" dirty="0" smtClean="0"/>
              <a:t>We use selective marker genes which are put there to protect the cells, e.g. an antibiotic resistant gene.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means the cells can then be subjected to the antibiotic and those with the vector will survive, while the others won’t survive.</a:t>
            </a:r>
          </a:p>
          <a:p>
            <a:r>
              <a:rPr lang="en-GB" dirty="0" smtClean="0"/>
              <a:t>Another type of marker gene allows the cells containing it to be easily identified, e.g. a gene which produces fluorescent proteins which show up under UV light.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Genetic Control of </a:t>
            </a:r>
            <a:r>
              <a:rPr lang="en-GB" dirty="0" smtClean="0"/>
              <a:t>Metabolism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Wild strains of micro-organisms which have the potential to be useful on an industrial scale can be improved by a number of techniques.</a:t>
            </a:r>
          </a:p>
          <a:p>
            <a:pPr lvl="1"/>
            <a:r>
              <a:rPr lang="en-GB" dirty="0" smtClean="0"/>
              <a:t>Selective breeding</a:t>
            </a:r>
          </a:p>
          <a:p>
            <a:pPr lvl="1"/>
            <a:r>
              <a:rPr lang="en-GB" dirty="0" smtClean="0"/>
              <a:t>Genetic engineering</a:t>
            </a:r>
          </a:p>
          <a:p>
            <a:pPr lvl="1"/>
            <a:r>
              <a:rPr lang="en-GB" smtClean="0"/>
              <a:t>Mutagenesis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plasmid also requires to have an origin of replication.</a:t>
            </a:r>
          </a:p>
          <a:p>
            <a:r>
              <a:rPr lang="en-GB" dirty="0" smtClean="0"/>
              <a:t>This has genes responsible for the self-replication of the plasmid DNA.</a:t>
            </a:r>
          </a:p>
          <a:p>
            <a:r>
              <a:rPr lang="en-GB" dirty="0" smtClean="0"/>
              <a:t>It also has regulatory sequences allowing it to control the existing genes as well as the inserted genes.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0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Plasmid Vector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21</a:t>
            </a:fld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2843808" y="1844824"/>
            <a:ext cx="3456384" cy="3600400"/>
            <a:chOff x="2843808" y="1844824"/>
            <a:chExt cx="3456384" cy="3600400"/>
          </a:xfrm>
        </p:grpSpPr>
        <p:grpSp>
          <p:nvGrpSpPr>
            <p:cNvPr id="9" name="Group 8"/>
            <p:cNvGrpSpPr/>
            <p:nvPr/>
          </p:nvGrpSpPr>
          <p:grpSpPr>
            <a:xfrm>
              <a:off x="2843808" y="1844824"/>
              <a:ext cx="3456384" cy="3600400"/>
              <a:chOff x="2843808" y="1844824"/>
              <a:chExt cx="2232249" cy="2376264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7" name="Block Arc 6"/>
              <p:cNvSpPr/>
              <p:nvPr/>
            </p:nvSpPr>
            <p:spPr>
              <a:xfrm>
                <a:off x="2843808" y="1844824"/>
                <a:ext cx="2232248" cy="2376264"/>
              </a:xfrm>
              <a:prstGeom prst="blockArc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Block Arc 7"/>
              <p:cNvSpPr/>
              <p:nvPr/>
            </p:nvSpPr>
            <p:spPr>
              <a:xfrm rot="10800000">
                <a:off x="2843809" y="1844824"/>
                <a:ext cx="2232248" cy="2376264"/>
              </a:xfrm>
              <a:prstGeom prst="blockArc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Trapezoid 11"/>
            <p:cNvSpPr/>
            <p:nvPr/>
          </p:nvSpPr>
          <p:spPr>
            <a:xfrm rot="14680287">
              <a:off x="5461752" y="2675893"/>
              <a:ext cx="589331" cy="841063"/>
            </a:xfrm>
            <a:prstGeom prst="trapezoid">
              <a:avLst>
                <a:gd name="adj" fmla="val 27686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rapezoid 12"/>
            <p:cNvSpPr/>
            <p:nvPr/>
          </p:nvSpPr>
          <p:spPr>
            <a:xfrm rot="8774888">
              <a:off x="3463102" y="2099962"/>
              <a:ext cx="818540" cy="841063"/>
            </a:xfrm>
            <a:prstGeom prst="trapezoid">
              <a:avLst>
                <a:gd name="adj" fmla="val 2768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rapezoid 13"/>
            <p:cNvSpPr/>
            <p:nvPr/>
          </p:nvSpPr>
          <p:spPr>
            <a:xfrm rot="3884746">
              <a:off x="3088801" y="3744185"/>
              <a:ext cx="589331" cy="841063"/>
            </a:xfrm>
            <a:prstGeom prst="trapezoid">
              <a:avLst>
                <a:gd name="adj" fmla="val 27686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83568" y="1916832"/>
            <a:ext cx="2955158" cy="369332"/>
            <a:chOff x="683568" y="1916832"/>
            <a:chExt cx="2955158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683568" y="1916832"/>
              <a:ext cx="2366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Origin of replication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21" name="Straight Arrow Connector 20"/>
            <p:cNvCxnSpPr>
              <a:stCxn id="16" idx="3"/>
              <a:endCxn id="13" idx="2"/>
            </p:cNvCxnSpPr>
            <p:nvPr/>
          </p:nvCxnSpPr>
          <p:spPr>
            <a:xfrm>
              <a:off x="3049921" y="2101498"/>
              <a:ext cx="588805" cy="6934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13316" y="4252098"/>
            <a:ext cx="2489812" cy="369332"/>
            <a:chOff x="513316" y="4252098"/>
            <a:chExt cx="2489812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513316" y="4252098"/>
              <a:ext cx="154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Marker gene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22" name="Straight Arrow Connector 21"/>
            <p:cNvCxnSpPr>
              <a:endCxn id="14" idx="2"/>
            </p:cNvCxnSpPr>
            <p:nvPr/>
          </p:nvCxnSpPr>
          <p:spPr>
            <a:xfrm flipV="1">
              <a:off x="2075186" y="4344131"/>
              <a:ext cx="927942" cy="101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136523" y="2465512"/>
            <a:ext cx="2317918" cy="451005"/>
            <a:chOff x="6136523" y="2465512"/>
            <a:chExt cx="2317918" cy="451005"/>
          </a:xfrm>
        </p:grpSpPr>
        <p:sp>
          <p:nvSpPr>
            <p:cNvPr id="15" name="TextBox 14"/>
            <p:cNvSpPr txBox="1"/>
            <p:nvPr/>
          </p:nvSpPr>
          <p:spPr>
            <a:xfrm>
              <a:off x="6588224" y="2465512"/>
              <a:ext cx="18662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Restriction site</a:t>
              </a:r>
              <a:endParaRPr lang="en-GB" dirty="0">
                <a:latin typeface="Comic Sans MS" pitchFamily="66" charset="0"/>
              </a:endParaRPr>
            </a:p>
          </p:txBody>
        </p:sp>
        <p:cxnSp>
          <p:nvCxnSpPr>
            <p:cNvPr id="24" name="Straight Arrow Connector 23"/>
            <p:cNvCxnSpPr>
              <a:endCxn id="12" idx="2"/>
            </p:cNvCxnSpPr>
            <p:nvPr/>
          </p:nvCxnSpPr>
          <p:spPr>
            <a:xfrm flipH="1">
              <a:off x="6136523" y="2650178"/>
              <a:ext cx="523709" cy="2663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641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Artificial chromosomes can be made in a laboratory and have the ability to carry much larger genes into a host cell.</a:t>
            </a:r>
          </a:p>
          <a:p>
            <a:r>
              <a:rPr lang="en-GB" dirty="0" smtClean="0"/>
              <a:t>These can also be used as vectors.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Prokaryotes can have difficulty in expressing some genes from eukaryotes.</a:t>
            </a:r>
          </a:p>
          <a:p>
            <a:r>
              <a:rPr lang="en-GB" dirty="0" smtClean="0"/>
              <a:t>This is because eukaryotic DNA contains large areas of non-coding DNA called introns.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Bacterial DNA only has exons and therefore the cell has difficulty transcribing mRNA.</a:t>
            </a:r>
          </a:p>
          <a:p>
            <a:r>
              <a:rPr lang="en-GB" dirty="0" smtClean="0"/>
              <a:t>To overcome these issues, recombinant yeast cells (which are eukaryotic) can be used.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Selective Breeding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Because bacteria reproduce by asexual reproduction, there is no natural variation.</a:t>
            </a:r>
          </a:p>
          <a:p>
            <a:r>
              <a:rPr lang="en-GB" dirty="0" smtClean="0"/>
              <a:t>However, new species can arise by plasmids or pieces of chromosomal DNA being transferred between bacteria.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9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Selective Breeding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This </a:t>
            </a:r>
            <a:r>
              <a:rPr lang="en-GB" dirty="0" smtClean="0"/>
              <a:t>is called </a:t>
            </a:r>
            <a:r>
              <a:rPr lang="en-GB" b="1" u="sng" dirty="0" smtClean="0"/>
              <a:t>horizontal</a:t>
            </a:r>
            <a:r>
              <a:rPr lang="en-GB" u="sng" dirty="0" smtClean="0"/>
              <a:t> </a:t>
            </a:r>
            <a:r>
              <a:rPr lang="en-GB" b="1" u="sng" dirty="0" smtClean="0"/>
              <a:t>transfer</a:t>
            </a:r>
            <a:r>
              <a:rPr lang="en-GB" dirty="0" smtClean="0"/>
              <a:t> of genetic material.</a:t>
            </a:r>
          </a:p>
          <a:p>
            <a:r>
              <a:rPr lang="en-GB" dirty="0" smtClean="0"/>
              <a:t>Some bacteria can also take up DNA from the environment and incorporate them into their </a:t>
            </a:r>
            <a:r>
              <a:rPr lang="en-GB" smtClean="0"/>
              <a:t>own DNA to </a:t>
            </a:r>
            <a:r>
              <a:rPr lang="en-GB" dirty="0" smtClean="0"/>
              <a:t>produce new strains.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9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Horizontal Transfer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  <p:pic>
        <p:nvPicPr>
          <p:cNvPr id="1026" name="Picture 2" descr="http://evolution.berkeley.edu/evolibrary/images/news/genetransfer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7576"/>
            <a:ext cx="834812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23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Mutagenesis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 smtClean="0"/>
              <a:t>Mutagenesis</a:t>
            </a:r>
            <a:r>
              <a:rPr lang="en-GB" dirty="0" smtClean="0"/>
              <a:t> is the induction of mutations.</a:t>
            </a:r>
          </a:p>
          <a:p>
            <a:r>
              <a:rPr lang="en-GB" dirty="0" smtClean="0"/>
              <a:t>Mutations can result in genetic diversity.</a:t>
            </a:r>
          </a:p>
          <a:p>
            <a:r>
              <a:rPr lang="en-GB" dirty="0" smtClean="0"/>
              <a:t>Mutagenesis can be influenced by exposure to mutagenic agents such as:</a:t>
            </a:r>
          </a:p>
          <a:p>
            <a:pPr lvl="1"/>
            <a:r>
              <a:rPr lang="en-GB" dirty="0" smtClean="0"/>
              <a:t>Radiation</a:t>
            </a:r>
          </a:p>
          <a:p>
            <a:pPr lvl="1"/>
            <a:r>
              <a:rPr lang="en-GB" dirty="0"/>
              <a:t>UV light</a:t>
            </a:r>
          </a:p>
          <a:p>
            <a:pPr lvl="1"/>
            <a:r>
              <a:rPr lang="en-GB" dirty="0"/>
              <a:t>Mutagenic chemicals such as </a:t>
            </a:r>
            <a:r>
              <a:rPr lang="en-GB" dirty="0" err="1"/>
              <a:t>colchinine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8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Mutagenesis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more mutations caused, the greater the chance of improving the strain of bacteria.</a:t>
            </a:r>
          </a:p>
          <a:p>
            <a:r>
              <a:rPr lang="en-GB" dirty="0" smtClean="0"/>
              <a:t>These improved organisms would then be cultured and used to produce materials useful to humans.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8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Mutagenesis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advances in this area now allow scientists to use a process called </a:t>
            </a:r>
            <a:r>
              <a:rPr lang="en-GB" b="1" u="sng" smtClean="0"/>
              <a:t>site-specific </a:t>
            </a:r>
            <a:r>
              <a:rPr lang="en-GB" b="1" u="sng" smtClean="0"/>
              <a:t>mutagenesis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involves mutations on specific genes.</a:t>
            </a:r>
          </a:p>
          <a:p>
            <a:r>
              <a:rPr lang="en-GB" dirty="0" smtClean="0"/>
              <a:t>This changed gene can then be transferred back into the cell and the cell is allowed to multiply.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4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Engineering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 gene from one organism can be transferred into another organism, either from the same or from a different species.</a:t>
            </a:r>
          </a:p>
          <a:p>
            <a:r>
              <a:rPr lang="en-GB" dirty="0" smtClean="0"/>
              <a:t>If different species are used we call this joining of genetic material </a:t>
            </a:r>
            <a:r>
              <a:rPr lang="en-GB" b="1" u="sng" dirty="0" smtClean="0"/>
              <a:t>recombinant DNA technology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creates organisms which have been </a:t>
            </a:r>
            <a:r>
              <a:rPr lang="en-GB" b="1" u="sng" dirty="0" smtClean="0"/>
              <a:t>artificially transformed</a:t>
            </a:r>
            <a:r>
              <a:rPr lang="en-GB" b="1" dirty="0" smtClean="0"/>
              <a:t> </a:t>
            </a:r>
            <a:r>
              <a:rPr lang="en-GB" dirty="0" smtClean="0"/>
              <a:t>to produce materials they wouldn’t normally produce.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14 December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8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3409</TotalTime>
  <Words>1216</Words>
  <Application>Microsoft Office PowerPoint</Application>
  <PresentationFormat>On-screen Show (4:3)</PresentationFormat>
  <Paragraphs>320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Higher Biology</vt:lpstr>
      <vt:lpstr>Genetic Control of Metabolism</vt:lpstr>
      <vt:lpstr>Selective Breeding</vt:lpstr>
      <vt:lpstr>Selective Breeding</vt:lpstr>
      <vt:lpstr>Horizontal Transfer</vt:lpstr>
      <vt:lpstr>Mutagenesis</vt:lpstr>
      <vt:lpstr>Mutagenesis</vt:lpstr>
      <vt:lpstr>Mutagenesis</vt:lpstr>
      <vt:lpstr>Genetic Engineering</vt:lpstr>
      <vt:lpstr>Genetic Engineering</vt:lpstr>
      <vt:lpstr>Control of Gene Expression</vt:lpstr>
      <vt:lpstr>Control of Gene Expression</vt:lpstr>
      <vt:lpstr>Control of gene expression</vt:lpstr>
      <vt:lpstr>Control of gene expression</vt:lpstr>
      <vt:lpstr>Control of gene expression</vt:lpstr>
      <vt:lpstr>Control of gene expression</vt:lpstr>
      <vt:lpstr>Control of gene expression</vt:lpstr>
      <vt:lpstr>Control of gene expression</vt:lpstr>
      <vt:lpstr>Control of gene expression</vt:lpstr>
      <vt:lpstr>Control of gene expression</vt:lpstr>
      <vt:lpstr>Plasmid Vector</vt:lpstr>
      <vt:lpstr>Control of gene expression</vt:lpstr>
      <vt:lpstr>Control of gene expression</vt:lpstr>
      <vt:lpstr>Control of gene expression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230</cp:revision>
  <dcterms:created xsi:type="dcterms:W3CDTF">2014-09-10T08:40:26Z</dcterms:created>
  <dcterms:modified xsi:type="dcterms:W3CDTF">2016-12-14T10:04:10Z</dcterms:modified>
</cp:coreProperties>
</file>